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87" r:id="rId2"/>
    <p:sldId id="1065" r:id="rId3"/>
    <p:sldId id="1066" r:id="rId4"/>
    <p:sldId id="1067" r:id="rId5"/>
    <p:sldId id="1068" r:id="rId6"/>
    <p:sldId id="1069" r:id="rId7"/>
    <p:sldId id="1070" r:id="rId8"/>
    <p:sldId id="1071" r:id="rId9"/>
    <p:sldId id="1072" r:id="rId10"/>
    <p:sldId id="890" r:id="rId11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1188" y="44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8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12 dicembre 2022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quistinretepa.it/opencms/opencms/scheda_iniziativa.html?idIniziativa=923c82070f4ff5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hyperlink" Target="https://www.acquistinretepa.it/opencms/opencms/chisiamo_strumenti_ME.html" TargetMode="External"/><Relationship Id="rId4" Type="http://schemas.openxmlformats.org/officeDocument/2006/relationships/hyperlink" Target="https://www.acquistinretepa.it/opencms/opencms/programma_acquistiverdi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tinretepa.it/opencms/opencms/chisiamo_strumenti_SD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acquistinretepa.it/opencms/opencms/scheda_iniziativa.html?idIniziativa=2634e2607ad7c35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per lavori pubblici</a:t>
            </a:r>
          </a:p>
          <a:p>
            <a:endParaRPr lang="it-IT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127782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456551"/>
              </p:ext>
            </p:extLst>
          </p:nvPr>
        </p:nvGraphicFramePr>
        <p:xfrm>
          <a:off x="2394372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Lavori - MePA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8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Lavori di manutenzione - SDA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29" y="1620391"/>
            <a:ext cx="540000" cy="54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658819"/>
            <a:ext cx="1985231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lang="it-IT" sz="1200" dirty="0">
                <a:solidFill>
                  <a:srgbClr val="313840"/>
                </a:solidFill>
                <a:latin typeface="+mj-lt"/>
              </a:rPr>
              <a:t>Lavori di manutenzione e opere pubbliche</a:t>
            </a:r>
          </a:p>
        </p:txBody>
      </p:sp>
    </p:spTree>
    <p:extLst>
      <p:ext uri="{BB962C8B-B14F-4D97-AF65-F5344CB8AC3E}">
        <p14:creationId xmlns:p14="http://schemas.microsoft.com/office/powerpoint/2010/main" val="239935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53542" y="2268463"/>
            <a:ext cx="6889271" cy="4891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Offerta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gli edifici civili e industriali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riguardanti opere fluviali, di sistemazione idraulica, impianti di bonifica e protezione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ambientale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attività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degli interventi destinati al controllo delle condizioni del bene culturale e al mantenimento dell’integrità, dell’efficienza funzionale e dell’identità del bene e delle sue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(art.29 c.3 del D.lgs. 42/2004 – Codice dei beni culturali e del paesaggio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opere e impianti a rete destinati a raccolta, distribuzione e trasporto di fluidi aeriformi 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liquidi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impianti di produzione, trasformazione e distribuzione dell’energia elettrica e degli impianti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tecnologici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lavori riguardanti strade, autostrade, ferrovie, linee tranviarie, metropolitane, funicolari, piste aeroportuali, e le opere d’arte nel sottosuolo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 pitchFamily="18" charset="2"/>
              </a:rPr>
              <a:t>riguardanti tutti gli impianti e manufatti rientranti nelle categorie delle opere specializzate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 </a:t>
            </a:r>
            <a:r>
              <a:rPr lang="it-IT" dirty="0"/>
              <a:t>(</a:t>
            </a:r>
            <a:r>
              <a:rPr lang="it-IT" dirty="0" smtClean="0"/>
              <a:t>1/5)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eseguire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di manutenzione e costruzione sia relativi a opere generali sia a opere specializzate.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936901B6-4529-44B4-B39D-B20E963D604F}"/>
              </a:ext>
            </a:extLst>
          </p:cNvPr>
          <p:cNvGrpSpPr/>
          <p:nvPr/>
        </p:nvGrpSpPr>
        <p:grpSpPr>
          <a:xfrm>
            <a:off x="7722964" y="3081600"/>
            <a:ext cx="2545866" cy="4298661"/>
            <a:chOff x="7722964" y="2816067"/>
            <a:chExt cx="2545866" cy="4298661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802170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501589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506484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137148"/>
              <a:ext cx="2376264" cy="710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Richiesta di offerta, Trattativa diretta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183317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 applicazione del D.L. Semplificazioni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588943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0B7D4BB7-6FBE-480D-ABCA-1CE996D71DDC}"/>
                </a:ext>
              </a:extLst>
            </p:cNvPr>
            <p:cNvSpPr txBox="1"/>
            <p:nvPr/>
          </p:nvSpPr>
          <p:spPr>
            <a:xfrm>
              <a:off x="8266949" y="2831289"/>
              <a:ext cx="19852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100" dirty="0">
                  <a:solidFill>
                    <a:srgbClr val="313840"/>
                  </a:solidFill>
                  <a:latin typeface="+mj-lt"/>
                </a:rPr>
                <a:t>Lavori di manutenzione e opere pubbliche</a:t>
              </a:r>
            </a:p>
          </p:txBody>
        </p:sp>
        <p:pic>
          <p:nvPicPr>
            <p:cNvPr id="22" name="Elemento grafico 5">
              <a:extLst>
                <a:ext uri="{FF2B5EF4-FFF2-40B4-BE49-F238E27FC236}">
                  <a16:creationId xmlns:a16="http://schemas.microsoft.com/office/drawing/2014/main" id="{53C85FCD-E78C-4EE6-A9BA-69E69F949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4779" y="2816067"/>
              <a:ext cx="462170" cy="462170"/>
            </a:xfrm>
            <a:prstGeom prst="rect">
              <a:avLst/>
            </a:prstGeom>
          </p:spPr>
        </p:pic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01C1CE1C-64AA-45F1-9B41-30265727F818}"/>
              </a:ext>
            </a:extLst>
          </p:cNvPr>
          <p:cNvGrpSpPr/>
          <p:nvPr/>
        </p:nvGrpSpPr>
        <p:grpSpPr>
          <a:xfrm>
            <a:off x="9185145" y="819399"/>
            <a:ext cx="1187164" cy="246221"/>
            <a:chOff x="8963365" y="939299"/>
            <a:chExt cx="1187164" cy="246221"/>
          </a:xfrm>
        </p:grpSpPr>
        <p:sp>
          <p:nvSpPr>
            <p:cNvPr id="39" name="Rettangolo con angoli arrotondati 40">
              <a:extLst>
                <a:ext uri="{FF2B5EF4-FFF2-40B4-BE49-F238E27FC236}">
                  <a16:creationId xmlns:a16="http://schemas.microsoft.com/office/drawing/2014/main" id="{3B33BA2F-308C-4AF2-BF6B-4DB0E4DC4E15}"/>
                </a:ext>
              </a:extLst>
            </p:cNvPr>
            <p:cNvSpPr/>
            <p:nvPr/>
          </p:nvSpPr>
          <p:spPr>
            <a:xfrm>
              <a:off x="8964803" y="956523"/>
              <a:ext cx="1185726" cy="223917"/>
            </a:xfrm>
            <a:prstGeom prst="roundRect">
              <a:avLst>
                <a:gd name="adj" fmla="val 27051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00" b="1" dirty="0">
                <a:highlight>
                  <a:srgbClr val="956B9C"/>
                </a:highlight>
              </a:endParaRPr>
            </a:p>
          </p:txBody>
        </p:sp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0A88E1F5-63DE-422D-B45B-3E9AFBA833C0}"/>
                </a:ext>
              </a:extLst>
            </p:cNvPr>
            <p:cNvGrpSpPr/>
            <p:nvPr/>
          </p:nvGrpSpPr>
          <p:grpSpPr>
            <a:xfrm>
              <a:off x="8963365" y="939299"/>
              <a:ext cx="1147699" cy="246221"/>
              <a:chOff x="9019760" y="985639"/>
              <a:chExt cx="1147699" cy="246221"/>
            </a:xfrm>
          </p:grpSpPr>
          <p:sp>
            <p:nvSpPr>
              <p:cNvPr id="41" name="CasellaDiTesto 40">
                <a:hlinkClick r:id="rId4"/>
                <a:extLst>
                  <a:ext uri="{FF2B5EF4-FFF2-40B4-BE49-F238E27FC236}">
                    <a16:creationId xmlns:a16="http://schemas.microsoft.com/office/drawing/2014/main" id="{C4E91B6D-74EC-439B-8D72-D393A17ED4D2}"/>
                  </a:ext>
                </a:extLst>
              </p:cNvPr>
              <p:cNvSpPr txBox="1"/>
              <p:nvPr/>
            </p:nvSpPr>
            <p:spPr>
              <a:xfrm>
                <a:off x="9019760" y="985639"/>
                <a:ext cx="114769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it-IT" sz="1000" b="1" dirty="0">
                    <a:solidFill>
                      <a:srgbClr val="8ADB53"/>
                    </a:solidFill>
                  </a:rPr>
                  <a:t>ACQUISTI VERDI</a:t>
                </a:r>
              </a:p>
            </p:txBody>
          </p:sp>
          <p:grpSp>
            <p:nvGrpSpPr>
              <p:cNvPr id="42" name="Elemento grafico 54">
                <a:extLst>
                  <a:ext uri="{FF2B5EF4-FFF2-40B4-BE49-F238E27FC236}">
                    <a16:creationId xmlns:a16="http://schemas.microsoft.com/office/drawing/2014/main" id="{F5B4200D-5245-48BF-AC4B-2BC7A2A89C5F}"/>
                  </a:ext>
                </a:extLst>
              </p:cNvPr>
              <p:cNvGrpSpPr/>
              <p:nvPr/>
            </p:nvGrpSpPr>
            <p:grpSpPr>
              <a:xfrm>
                <a:off x="10012935" y="1061795"/>
                <a:ext cx="107228" cy="107228"/>
                <a:chOff x="5020713" y="3716970"/>
                <a:chExt cx="293923" cy="293923"/>
              </a:xfrm>
            </p:grpSpPr>
            <p:sp>
              <p:nvSpPr>
                <p:cNvPr id="43" name="Figura a mano libera: forma 44">
                  <a:extLst>
                    <a:ext uri="{FF2B5EF4-FFF2-40B4-BE49-F238E27FC236}">
                      <a16:creationId xmlns:a16="http://schemas.microsoft.com/office/drawing/2014/main" id="{9FF9D58D-D943-4412-8EF6-F0B4BE80D77A}"/>
                    </a:ext>
                  </a:extLst>
                </p:cNvPr>
                <p:cNvSpPr/>
                <p:nvPr/>
              </p:nvSpPr>
              <p:spPr>
                <a:xfrm>
                  <a:off x="5020713" y="3716970"/>
                  <a:ext cx="293923" cy="293923"/>
                </a:xfrm>
                <a:custGeom>
                  <a:avLst/>
                  <a:gdLst>
                    <a:gd name="connsiteX0" fmla="*/ 3969 w 293923"/>
                    <a:gd name="connsiteY0" fmla="*/ 289955 h 293923"/>
                    <a:gd name="connsiteX1" fmla="*/ 229480 w 293923"/>
                    <a:gd name="connsiteY1" fmla="*/ 229480 h 293923"/>
                    <a:gd name="connsiteX2" fmla="*/ 289955 w 293923"/>
                    <a:gd name="connsiteY2" fmla="*/ 3969 h 293923"/>
                    <a:gd name="connsiteX3" fmla="*/ 64444 w 293923"/>
                    <a:gd name="connsiteY3" fmla="*/ 64444 h 293923"/>
                    <a:gd name="connsiteX4" fmla="*/ 3969 w 293923"/>
                    <a:gd name="connsiteY4" fmla="*/ 289955 h 29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23" h="293923">
                      <a:moveTo>
                        <a:pt x="3969" y="289955"/>
                      </a:moveTo>
                      <a:cubicBezTo>
                        <a:pt x="3969" y="289955"/>
                        <a:pt x="141875" y="317084"/>
                        <a:pt x="229480" y="229480"/>
                      </a:cubicBezTo>
                      <a:cubicBezTo>
                        <a:pt x="317084" y="141875"/>
                        <a:pt x="289955" y="3969"/>
                        <a:pt x="289955" y="3969"/>
                      </a:cubicBezTo>
                      <a:cubicBezTo>
                        <a:pt x="289955" y="3969"/>
                        <a:pt x="152048" y="-23161"/>
                        <a:pt x="64444" y="64444"/>
                      </a:cubicBezTo>
                      <a:cubicBezTo>
                        <a:pt x="-23161" y="152048"/>
                        <a:pt x="3969" y="289955"/>
                        <a:pt x="3969" y="289955"/>
                      </a:cubicBezTo>
                      <a:close/>
                    </a:path>
                  </a:pathLst>
                </a:custGeom>
                <a:solidFill>
                  <a:srgbClr val="C3EA21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  <p:sp>
              <p:nvSpPr>
                <p:cNvPr id="44" name="Figura a mano libera: forma 45">
                  <a:extLst>
                    <a:ext uri="{FF2B5EF4-FFF2-40B4-BE49-F238E27FC236}">
                      <a16:creationId xmlns:a16="http://schemas.microsoft.com/office/drawing/2014/main" id="{F42A196A-57BF-4EDC-8116-6167680FD7D8}"/>
                    </a:ext>
                  </a:extLst>
                </p:cNvPr>
                <p:cNvSpPr/>
                <p:nvPr/>
              </p:nvSpPr>
              <p:spPr>
                <a:xfrm>
                  <a:off x="5024679" y="3720931"/>
                  <a:ext cx="289954" cy="289954"/>
                </a:xfrm>
                <a:custGeom>
                  <a:avLst/>
                  <a:gdLst>
                    <a:gd name="connsiteX0" fmla="*/ 0 w 289954"/>
                    <a:gd name="connsiteY0" fmla="*/ 285986 h 289954"/>
                    <a:gd name="connsiteX1" fmla="*/ 225511 w 289954"/>
                    <a:gd name="connsiteY1" fmla="*/ 225511 h 289954"/>
                    <a:gd name="connsiteX2" fmla="*/ 285986 w 289954"/>
                    <a:gd name="connsiteY2" fmla="*/ 0 h 289954"/>
                    <a:gd name="connsiteX3" fmla="*/ 0 w 289954"/>
                    <a:gd name="connsiteY3" fmla="*/ 285986 h 28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954" h="289954">
                      <a:moveTo>
                        <a:pt x="0" y="285986"/>
                      </a:moveTo>
                      <a:cubicBezTo>
                        <a:pt x="0" y="285986"/>
                        <a:pt x="137906" y="313115"/>
                        <a:pt x="225511" y="225511"/>
                      </a:cubicBezTo>
                      <a:cubicBezTo>
                        <a:pt x="313115" y="137906"/>
                        <a:pt x="285986" y="0"/>
                        <a:pt x="285986" y="0"/>
                      </a:cubicBezTo>
                      <a:lnTo>
                        <a:pt x="0" y="285986"/>
                      </a:lnTo>
                      <a:close/>
                    </a:path>
                  </a:pathLst>
                </a:custGeom>
                <a:solidFill>
                  <a:srgbClr val="8ADB53"/>
                </a:solidFill>
                <a:ln w="54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it-IT" b="1"/>
                </a:p>
              </p:txBody>
            </p:sp>
          </p:grpSp>
        </p:grpSp>
      </p:grpSp>
      <p:sp>
        <p:nvSpPr>
          <p:cNvPr id="45" name="Rettangolo con angoli arrotondati 3">
            <a:hlinkClick r:id="rId5"/>
            <a:extLst>
              <a:ext uri="{FF2B5EF4-FFF2-40B4-BE49-F238E27FC236}">
                <a16:creationId xmlns:a16="http://schemas.microsoft.com/office/drawing/2014/main" id="{C7675ABE-A6FB-4938-9A71-F91DE5A96F92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r="7888"/>
          <a:stretch>
            <a:fillRect/>
          </a:stretch>
        </p:blipFill>
        <p:spPr>
          <a:xfrm>
            <a:off x="7587950" y="1153103"/>
            <a:ext cx="2700000" cy="1800000"/>
          </a:xfr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5938063"/>
            <a:ext cx="6889271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30.384 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10.881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</p:txBody>
      </p:sp>
    </p:spTree>
    <p:extLst>
      <p:ext uri="{BB962C8B-B14F-4D97-AF65-F5344CB8AC3E}">
        <p14:creationId xmlns:p14="http://schemas.microsoft.com/office/powerpoint/2010/main" val="4160861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156" y="1620000"/>
          <a:ext cx="9830793" cy="49530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Edifici civili e industriali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202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 1 S.A.E. 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abitative in emergenza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580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Restauro e manutenzione dei beni immobili sottoposti a tutela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75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Strade, autostrade, ponti, viadotti, ferrovie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4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d’arte nel sottosuolo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844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Dighe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5693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OG6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Acquedotti, gasdotti, oleodotti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114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OG7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marittime e lavori di dragaggio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948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OG8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fluviali, di difesa, di sistemazione idraulica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produzione di energia elettrica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225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trasformazione alta/media tensione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769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tecnologici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12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ed impianti di bonifica e protezione ambientale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00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OG13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di ingegneria naturalistica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57237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E2C511-57C5-4E83-A1DF-017A6043859B}"/>
              </a:ext>
            </a:extLst>
          </p:cNvPr>
          <p:cNvSpPr txBox="1"/>
          <p:nvPr/>
        </p:nvSpPr>
        <p:spPr>
          <a:xfrm>
            <a:off x="494606" y="900311"/>
            <a:ext cx="819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Categorie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53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422415" y="114981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MERCEOLOGICHE</a:t>
            </a:r>
            <a:endParaRPr lang="it-IT" sz="1000" b="1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1180279" y="1172497"/>
            <a:ext cx="188236" cy="200846"/>
            <a:chOff x="3060700" y="4723156"/>
            <a:chExt cx="1401951" cy="1495873"/>
          </a:xfrm>
        </p:grpSpPr>
        <p:sp>
          <p:nvSpPr>
            <p:cNvPr id="3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42" y="260848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42" y="19369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23044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88808DD-75AE-4077-95B7-5E9F10A1EC0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0" name="Picture 14" descr="Anteprima immagine">
            <a:extLst>
              <a:ext uri="{FF2B5EF4-FFF2-40B4-BE49-F238E27FC236}">
                <a16:creationId xmlns:a16="http://schemas.microsoft.com/office/drawing/2014/main" id="{15AF0C57-7657-4B07-AC7E-4F36C702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9A558A4-62CC-4749-B897-4DA0C56CFF7F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8" descr="Anteprima immagine">
            <a:extLst>
              <a:ext uri="{FF2B5EF4-FFF2-40B4-BE49-F238E27FC236}">
                <a16:creationId xmlns:a16="http://schemas.microsoft.com/office/drawing/2014/main" id="{EEA5A3D7-CC46-432C-8E8C-2DC58F89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178B1F21-32D4-4F24-B2A4-0D513A314AF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D6A6771C-7CB5-4A8E-AAD6-1D15F0AD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8E2A6DF-7495-4996-9368-BF289A599A50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0" descr="Anteprima immagine">
            <a:extLst>
              <a:ext uri="{FF2B5EF4-FFF2-40B4-BE49-F238E27FC236}">
                <a16:creationId xmlns:a16="http://schemas.microsoft.com/office/drawing/2014/main" id="{839817EF-1365-47EA-A7B3-504EF74AB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CF3DAC5-EA6A-44DD-B932-661FF61DE35D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8" descr="Anteprima immagine">
            <a:extLst>
              <a:ext uri="{FF2B5EF4-FFF2-40B4-BE49-F238E27FC236}">
                <a16:creationId xmlns:a16="http://schemas.microsoft.com/office/drawing/2014/main" id="{7FA3A2A0-3246-4A3E-BE28-B63D0950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71E54BFE-9F3D-4F78-83B5-5BA500115FC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2" descr="Anteprima immagine">
            <a:extLst>
              <a:ext uri="{FF2B5EF4-FFF2-40B4-BE49-F238E27FC236}">
                <a16:creationId xmlns:a16="http://schemas.microsoft.com/office/drawing/2014/main" id="{F631D2B1-1979-42C8-89C5-5C4A5BEF6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A1812CE4-A155-4E4C-B363-89BFE1F590AB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6" descr="Anteprima immagine">
            <a:extLst>
              <a:ext uri="{FF2B5EF4-FFF2-40B4-BE49-F238E27FC236}">
                <a16:creationId xmlns:a16="http://schemas.microsoft.com/office/drawing/2014/main" id="{28305C5D-9499-4EB1-8C7C-772BCA34B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D76C0927-6E00-4159-900D-DDB96493857D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9165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2474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6099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3036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6024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9701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64878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01122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7086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37366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63393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6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619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in terra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 decorate di beni immobili del patrimonio culturale e beni culturali mobili di interesse storico,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artistico, 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archeologico</a:t>
                      </a:r>
                      <a:r>
                        <a:rPr lang="it-IT" sz="1000" b="0" kern="1200" baseline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etnoantropologico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134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OS2B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Beni culturali mobili di interesse archivistico e librario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799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idrico-sanitario, cucine, lavanderie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79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OS4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elettromeccanici trasportatori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15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pneumatici e antintrusione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13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Finiture di opere generali in materiali lignei, plastici, metallici e vetrosi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8285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Finiture di opere generali di natura edile e tecnica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94069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di impermeabilizzazione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06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segnaletica luminosa e la sicurezza del traffico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576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stradale non luminosa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strutturali speciali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OS12A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Barriere stradali di sicurezza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OS12B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Barriere paramassi, </a:t>
                      </a:r>
                      <a:r>
                        <a:rPr lang="it-IT" sz="1000" b="0" kern="1200" dirty="0" err="1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fermaneve</a:t>
                      </a: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simili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76FD52CE-9E22-4783-A846-0300A1836627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19444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93602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28711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2631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2405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54837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38529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76664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1575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4462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0712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37578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98639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34" y="56803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EFE69A1-EB11-4DC6-AFB5-9307CFEC44EC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2E66E0F7-5094-4612-9ACD-A1CCC0108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B91C325-454D-4388-A63D-EDBF0B9E9A84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7E2B428E-7009-4A0A-946F-04AC9E4AA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632FF74-AE17-4B5F-AF78-A5132FB783C2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0E352BFC-9407-4540-A86D-47BD671E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D1B2D71-B62E-4C69-8885-14F864EDBBB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D4B5EC11-C631-4DDC-A480-3D047901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A1A13FB-8975-471A-A372-5BBE2A6B66B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55E038E3-5A77-4393-9B09-85A8E740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BAF6A691-2D8A-4EF1-8508-D0603AD60749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0B2E6267-44D7-499F-B139-B8729A1A4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2881E155-0F84-4A1E-BF06-0B8ABF4B2357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E292BF2F-3A0A-4A97-AB17-71012A88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C04216D4-D366-4434-AEA9-8835A926B284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88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31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34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2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272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OS13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prefabbricate in cemento armato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19442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smaltimento e recupero rifiuti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02305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OS15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di acque marine, lacustri, fluviali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81806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centrali produzione energia elettrica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089546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Linee telefoniche ed impianti di telefonia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9089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OS18A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Componenti strutturali in acciaio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1000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OS18B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Componenti per facciate continue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857505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reti di telecomunicazione e di trasmissioni e trattamento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489764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OS20A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Rilevamenti topografici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29618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OS20B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Indagini geognostiche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0972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Opere strutturali speciali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87001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potabilizzazione e depurazione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291692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Demolizione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opere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325610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 e arredo urbano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325403"/>
                  </a:ext>
                </a:extLst>
              </a:tr>
              <a:tr h="25443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Scavi archeologici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494896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E112AB2-E881-4A97-825A-546B5CAD929E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19444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85083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2476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25530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1562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441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37794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69566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08485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43902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00106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3064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89014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55847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08" y="6195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F1B4E4E6-AEEA-4F95-8561-4E91F0E6194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9" name="Picture 14" descr="Anteprima immagine">
            <a:extLst>
              <a:ext uri="{FF2B5EF4-FFF2-40B4-BE49-F238E27FC236}">
                <a16:creationId xmlns:a16="http://schemas.microsoft.com/office/drawing/2014/main" id="{14C74F25-D100-4BF2-BF72-8130230A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4CA469A0-06F8-4B22-826C-DA437695A61A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8" descr="Anteprima immagine">
            <a:extLst>
              <a:ext uri="{FF2B5EF4-FFF2-40B4-BE49-F238E27FC236}">
                <a16:creationId xmlns:a16="http://schemas.microsoft.com/office/drawing/2014/main" id="{C1FDA504-7E0D-4B11-BC19-DA4ED50B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5252DF3-2095-4CA0-AC0E-DDBFF3BB4C5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32B04B4C-02BD-4F58-9383-F9C41ED59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0B24E7D-46C4-423A-8E3E-60F60EFDDA3C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0" descr="Anteprima immagine">
            <a:extLst>
              <a:ext uri="{FF2B5EF4-FFF2-40B4-BE49-F238E27FC236}">
                <a16:creationId xmlns:a16="http://schemas.microsoft.com/office/drawing/2014/main" id="{35FBB6DC-59C5-435A-8F80-238D438C5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6F5DD5-70CF-4DDC-925D-540DF3925ED1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7" name="Picture 18" descr="Anteprima immagine">
            <a:extLst>
              <a:ext uri="{FF2B5EF4-FFF2-40B4-BE49-F238E27FC236}">
                <a16:creationId xmlns:a16="http://schemas.microsoft.com/office/drawing/2014/main" id="{1E23B5E8-DD29-4C9D-95AC-18E3B38A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FEF38E56-A409-4BFD-89A7-E6DF42C748EC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9" name="Picture 12" descr="Anteprima immagine">
            <a:extLst>
              <a:ext uri="{FF2B5EF4-FFF2-40B4-BE49-F238E27FC236}">
                <a16:creationId xmlns:a16="http://schemas.microsoft.com/office/drawing/2014/main" id="{D5860BFD-17B9-4FB5-9709-699A78DCA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035A77EC-1993-4987-8017-4536BFB2B20B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1" name="Picture 16" descr="Anteprima immagine">
            <a:extLst>
              <a:ext uri="{FF2B5EF4-FFF2-40B4-BE49-F238E27FC236}">
                <a16:creationId xmlns:a16="http://schemas.microsoft.com/office/drawing/2014/main" id="{D757205D-7B59-41C5-BD5A-F3854F155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E374D01E-9E75-41AB-8B54-1F6DC3161D61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21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Lavori (5/5)</a:t>
            </a:r>
            <a:endParaRPr lang="it-IT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C0EEC480-7C32-4C0F-A9B5-3552FDB59A27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53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8148" y="1620001"/>
          <a:ext cx="9902801" cy="33070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Descrizione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OS26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Pavimentazioni e sovrastrutture speciali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864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OS27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trazione elettrica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70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OS28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noProof="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termici e di condizionamento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470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OS29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Armamento ferroviario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592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OS30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interni elettrici, telefonici, radiotelefonici e televisivi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94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OS31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per la mobilità sospesa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5647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OS32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in legno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46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OS33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Coperture speciali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01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OS34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antirumore per infrastrutture di mobilità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174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OS35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 a basso impatto ambientale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58767"/>
                  </a:ext>
                </a:extLst>
              </a:tr>
            </a:tbl>
          </a:graphicData>
        </a:graphic>
      </p:graphicFrame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2403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19270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86707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255372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91B9B76-FC28-45CA-A564-4592712A6E09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2B45C8F0-0823-451E-B918-1A96ECC0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D5943FE2-41D3-4D48-B503-418BBECBF792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8" descr="Anteprima immagine">
            <a:extLst>
              <a:ext uri="{FF2B5EF4-FFF2-40B4-BE49-F238E27FC236}">
                <a16:creationId xmlns:a16="http://schemas.microsoft.com/office/drawing/2014/main" id="{D9388C79-E5B7-4603-909F-EFDB28C77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89FDE165-2CC8-4688-85C0-D547AAC051F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2E5E54C-0E77-44A2-9972-6DB57617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016DC06-CD64-4E98-A7BC-550FCA5B2B63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0" descr="Anteprima immagine">
            <a:extLst>
              <a:ext uri="{FF2B5EF4-FFF2-40B4-BE49-F238E27FC236}">
                <a16:creationId xmlns:a16="http://schemas.microsoft.com/office/drawing/2014/main" id="{9B07C807-5591-4AF1-8722-E1CBFBB7A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FF21CB63-C821-41BB-8980-6EC7CD0E0CEB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8" descr="Anteprima immagine">
            <a:extLst>
              <a:ext uri="{FF2B5EF4-FFF2-40B4-BE49-F238E27FC236}">
                <a16:creationId xmlns:a16="http://schemas.microsoft.com/office/drawing/2014/main" id="{E7C6C02F-997E-4745-9C56-D7B4E590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0024BEAC-2B94-455B-8C43-5A94D2D5C22E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2" descr="Anteprima immagine">
            <a:extLst>
              <a:ext uri="{FF2B5EF4-FFF2-40B4-BE49-F238E27FC236}">
                <a16:creationId xmlns:a16="http://schemas.microsoft.com/office/drawing/2014/main" id="{488FE229-9BC5-4252-9271-0097F9ED6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0930724-881D-48B1-9BB7-EA440D485FC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6" descr="Anteprima immagine">
            <a:extLst>
              <a:ext uri="{FF2B5EF4-FFF2-40B4-BE49-F238E27FC236}">
                <a16:creationId xmlns:a16="http://schemas.microsoft.com/office/drawing/2014/main" id="{BE2E7F9C-E897-484E-AE4A-4CA3F4F4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806C9D5-CAEE-417A-82D8-4D6FBD09E67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46009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1467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0868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37734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3829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73" y="46870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18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egnaposto 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50" y="1141200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Lavori di manutenzione (</a:t>
            </a:r>
            <a:r>
              <a:rPr lang="it-IT" dirty="0"/>
              <a:t>1/2)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60000" y="3003252"/>
            <a:ext cx="6893998" cy="10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bandire Appalti specifici con valore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superiore alla soglia prevista in ambito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comunitario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gestire appalti integrati grazie alla presenza di una categoria dedicata i servizi di ingegneria e architettura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60000" y="1707739"/>
            <a:ext cx="6893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svolgere Lavori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manutenzione, ordinaria e straordinaria.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60000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60000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Lavori di manutenzione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Rettangolo con angoli arrotondati 4">
            <a:hlinkClick r:id="rId3"/>
            <a:extLst>
              <a:ext uri="{FF2B5EF4-FFF2-40B4-BE49-F238E27FC236}">
                <a16:creationId xmlns:a16="http://schemas.microsoft.com/office/drawing/2014/main" id="{B3C42EFD-AD44-46C5-97E1-6AC7415E35C6}"/>
              </a:ext>
            </a:extLst>
          </p:cNvPr>
          <p:cNvSpPr/>
          <p:nvPr/>
        </p:nvSpPr>
        <p:spPr>
          <a:xfrm>
            <a:off x="7594763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2DA4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SISTEMA DINAMICO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E33394A-F222-4E3D-A5DB-68DE7381B88E}"/>
              </a:ext>
            </a:extLst>
          </p:cNvPr>
          <p:cNvGrpSpPr/>
          <p:nvPr/>
        </p:nvGrpSpPr>
        <p:grpSpPr>
          <a:xfrm>
            <a:off x="7722964" y="3681607"/>
            <a:ext cx="2545866" cy="3627416"/>
            <a:chOff x="7722964" y="3681607"/>
            <a:chExt cx="2545866" cy="3627416"/>
          </a:xfrm>
        </p:grpSpPr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E0BE3770-B40A-415D-AA95-3140F63953F2}"/>
                </a:ext>
              </a:extLst>
            </p:cNvPr>
            <p:cNvSpPr txBox="1"/>
            <p:nvPr/>
          </p:nvSpPr>
          <p:spPr>
            <a:xfrm>
              <a:off x="7722964" y="5664209"/>
              <a:ext cx="23762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Criterio aggiudicazione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Offerta economicamente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più vantaggiosa </a:t>
              </a:r>
              <a:r>
                <a:rPr lang="it-IT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 minor </a:t>
              </a: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prezzo</a:t>
              </a:r>
            </a:p>
          </p:txBody>
        </p: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982188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3681607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3686502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19/09/2022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5023782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Appalto specifico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4355142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sopra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783238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4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5724847"/>
            <a:ext cx="6889271" cy="58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1.286 operatori economici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abilitati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8266949" y="3096822"/>
            <a:ext cx="1985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>
                <a:solidFill>
                  <a:srgbClr val="313840"/>
                </a:solidFill>
                <a:latin typeface="+mj-lt"/>
              </a:rPr>
              <a:t>Lavori di manutenzione e opere pubbliche</a:t>
            </a:r>
          </a:p>
        </p:txBody>
      </p:sp>
      <p:pic>
        <p:nvPicPr>
          <p:cNvPr id="28" name="Elemento grafico 5">
            <a:extLst>
              <a:ext uri="{FF2B5EF4-FFF2-40B4-BE49-F238E27FC236}">
                <a16:creationId xmlns:a16="http://schemas.microsoft.com/office/drawing/2014/main" id="{53C85FCD-E78C-4EE6-A9BA-69E69F949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79" y="3081600"/>
            <a:ext cx="462170" cy="4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043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 smtClean="0"/>
              <a:t>Lavori di manutenzione (</a:t>
            </a:r>
            <a:r>
              <a:rPr lang="it-IT" dirty="0"/>
              <a:t>2/2)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7218948" cy="151019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87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7915">
                  <a:extLst>
                    <a:ext uri="{9D8B030D-6E8A-4147-A177-3AD203B41FA5}">
                      <a16:colId xmlns:a16="http://schemas.microsoft.com/office/drawing/2014/main" val="2635917446"/>
                    </a:ext>
                  </a:extLst>
                </a:gridCol>
                <a:gridCol w="563473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</a:tblGrid>
              <a:tr h="20072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Categoria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100" b="1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Descrizione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stradale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stradale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831140"/>
                  </a:ext>
                </a:extLst>
              </a:tr>
              <a:tr h="417037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impianti ed edilizia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Lavori di manutenzione impianti ed edilizia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037"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 defTabSz="497937" rtl="0" eaLnBrk="1" latinLnBrk="0" hangingPunct="1"/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</a:t>
                      </a: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0" b="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41659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97D5D0-C7D4-44B2-8C40-1D137F2E85B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7586D21-BA75-42A3-827F-342EA1B5BA97}"/>
              </a:ext>
            </a:extLst>
          </p:cNvPr>
          <p:cNvSpPr txBox="1"/>
          <p:nvPr/>
        </p:nvSpPr>
        <p:spPr>
          <a:xfrm>
            <a:off x="1039932" y="1157430"/>
            <a:ext cx="19442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solidFill>
                  <a:srgbClr val="404040"/>
                </a:solidFill>
                <a:latin typeface="+mn-lt"/>
              </a:rPr>
              <a:t>MERCEOLOGICHE</a:t>
            </a:r>
            <a:endParaRPr lang="it-IT" sz="1000" b="1" dirty="0"/>
          </a:p>
        </p:txBody>
      </p:sp>
      <p:pic>
        <p:nvPicPr>
          <p:cNvPr id="1038" name="Picture 14" descr="Anteprima immagine">
            <a:extLst>
              <a:ext uri="{FF2B5EF4-FFF2-40B4-BE49-F238E27FC236}">
                <a16:creationId xmlns:a16="http://schemas.microsoft.com/office/drawing/2014/main" id="{3A96B0BC-48DB-47E7-AF76-2E29E0F0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D628ED3-F686-4299-8BBA-6A6E5711735C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8" descr="Anteprima immagine">
            <a:extLst>
              <a:ext uri="{FF2B5EF4-FFF2-40B4-BE49-F238E27FC236}">
                <a16:creationId xmlns:a16="http://schemas.microsoft.com/office/drawing/2014/main" id="{225420A3-2B07-456A-BB9A-4BD1FE47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2B15F87-592D-4E3E-A52B-0F61D98B302E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82FE2C0-2F16-4480-A22C-CA6074BA4EB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4" name="Picture 10" descr="Anteprima immagine">
            <a:extLst>
              <a:ext uri="{FF2B5EF4-FFF2-40B4-BE49-F238E27FC236}">
                <a16:creationId xmlns:a16="http://schemas.microsoft.com/office/drawing/2014/main" id="{5481B364-198C-49F3-A42E-6A855315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75DB008-7BEF-4CF8-AAA0-4E6E105840B4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2" name="Picture 18" descr="Anteprima immagine">
            <a:extLst>
              <a:ext uri="{FF2B5EF4-FFF2-40B4-BE49-F238E27FC236}">
                <a16:creationId xmlns:a16="http://schemas.microsoft.com/office/drawing/2014/main" id="{5A086EFD-ADBA-45D0-A069-CC0626FA0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570A508-282A-4EFD-83B4-AD87283FB0B4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 descr="Anteprima immagine">
            <a:extLst>
              <a:ext uri="{FF2B5EF4-FFF2-40B4-BE49-F238E27FC236}">
                <a16:creationId xmlns:a16="http://schemas.microsoft.com/office/drawing/2014/main" id="{3FC64690-EB1C-448D-9E43-C05D03CD7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F95CC68-231C-42A0-8B6C-AD575A302461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40" name="Picture 16" descr="Anteprima immagine">
            <a:extLst>
              <a:ext uri="{FF2B5EF4-FFF2-40B4-BE49-F238E27FC236}">
                <a16:creationId xmlns:a16="http://schemas.microsoft.com/office/drawing/2014/main" id="{9513AA4C-BF09-423D-8ADD-4C4F03AF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1E640A0-E787-4F45-A9B9-45768F04C59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2DA4A2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E1BECE1F-B100-45E5-8716-208DCEF8DFDF}"/>
              </a:ext>
            </a:extLst>
          </p:cNvPr>
          <p:cNvGrpSpPr/>
          <p:nvPr/>
        </p:nvGrpSpPr>
        <p:grpSpPr>
          <a:xfrm>
            <a:off x="360000" y="900311"/>
            <a:ext cx="819646" cy="584775"/>
            <a:chOff x="360000" y="900311"/>
            <a:chExt cx="819646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360000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3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797796" y="118011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3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19988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42841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4865E429-E10C-4D44-8C18-02165A02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55" y="28246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18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964</Words>
  <Application>Microsoft Office PowerPoint</Application>
  <PresentationFormat>Personalizzato</PresentationFormat>
  <Paragraphs>302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Lucida Grande</vt:lpstr>
      <vt:lpstr>Symbol</vt:lpstr>
      <vt:lpstr>Wingdings</vt:lpstr>
      <vt:lpstr>Office Theme</vt:lpstr>
      <vt:lpstr>Presentazione standard di PowerPoint</vt:lpstr>
      <vt:lpstr>Presentazione standard di PowerPoint</vt:lpstr>
      <vt:lpstr>Lavori (1/5)</vt:lpstr>
      <vt:lpstr>Presentazione standard di PowerPoint</vt:lpstr>
      <vt:lpstr>Presentazione standard di PowerPoint</vt:lpstr>
      <vt:lpstr>Presentazione standard di PowerPoint</vt:lpstr>
      <vt:lpstr>Lavori (5/5)</vt:lpstr>
      <vt:lpstr>Lavori di manutenzione (1/2)</vt:lpstr>
      <vt:lpstr>Lavori di manutenzione (2/2)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1689</cp:revision>
  <cp:lastPrinted>2015-04-20T11:19:35Z</cp:lastPrinted>
  <dcterms:created xsi:type="dcterms:W3CDTF">2015-04-16T14:31:18Z</dcterms:created>
  <dcterms:modified xsi:type="dcterms:W3CDTF">2022-12-12T16:20:00Z</dcterms:modified>
</cp:coreProperties>
</file>